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</p:sldIdLst>
  <p:sldSz cx="6858000" cy="9906000" type="A4"/>
  <p:notesSz cx="6808788" cy="99409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CFFD"/>
    <a:srgbClr val="C8E0F8"/>
    <a:srgbClr val="E6D2CC"/>
    <a:srgbClr val="FEE4E2"/>
    <a:srgbClr val="FB756B"/>
    <a:srgbClr val="CFAAA0"/>
    <a:srgbClr val="B5D7FD"/>
    <a:srgbClr val="6BB0FB"/>
    <a:srgbClr val="9FC9F3"/>
    <a:srgbClr val="0C36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Ingen stil, tabellrutenet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67" autoAdjust="0"/>
    <p:restoredTop sz="94660"/>
  </p:normalViewPr>
  <p:slideViewPr>
    <p:cSldViewPr snapToGrid="0">
      <p:cViewPr varScale="1">
        <p:scale>
          <a:sx n="88" d="100"/>
          <a:sy n="88" d="100"/>
        </p:scale>
        <p:origin x="276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 Mørk" userId="fae8f4d2-9bb2-4fd0-a5a3-cf202501b22d" providerId="ADAL" clId="{6177EAC0-060B-45D8-BA4B-6AEA78FF0AA0}"/>
    <pc:docChg chg="undo custSel modSld">
      <pc:chgData name="Peter Mørk" userId="fae8f4d2-9bb2-4fd0-a5a3-cf202501b22d" providerId="ADAL" clId="{6177EAC0-060B-45D8-BA4B-6AEA78FF0AA0}" dt="2022-08-26T11:56:49.933" v="27"/>
      <pc:docMkLst>
        <pc:docMk/>
      </pc:docMkLst>
      <pc:sldChg chg="modSp mod">
        <pc:chgData name="Peter Mørk" userId="fae8f4d2-9bb2-4fd0-a5a3-cf202501b22d" providerId="ADAL" clId="{6177EAC0-060B-45D8-BA4B-6AEA78FF0AA0}" dt="2022-08-26T11:56:49.933" v="27"/>
        <pc:sldMkLst>
          <pc:docMk/>
          <pc:sldMk cId="167855902" sldId="256"/>
        </pc:sldMkLst>
        <pc:graphicFrameChg chg="mod modGraphic">
          <ac:chgData name="Peter Mørk" userId="fae8f4d2-9bb2-4fd0-a5a3-cf202501b22d" providerId="ADAL" clId="{6177EAC0-060B-45D8-BA4B-6AEA78FF0AA0}" dt="2022-08-26T11:56:49.933" v="27"/>
          <ac:graphicFrameMkLst>
            <pc:docMk/>
            <pc:sldMk cId="167855902" sldId="256"/>
            <ac:graphicFrameMk id="26" creationId="{00000000-0000-0000-0000-000000000000}"/>
          </ac:graphicFrameMkLst>
        </pc:graphicFrameChg>
      </pc:sldChg>
    </pc:docChg>
  </pc:docChgLst>
  <pc:docChgLst>
    <pc:chgData name="Peter Mørk" userId="fae8f4d2-9bb2-4fd0-a5a3-cf202501b22d" providerId="ADAL" clId="{DE0161F3-3837-4422-B56A-C403BE463868}"/>
    <pc:docChg chg="modSld">
      <pc:chgData name="Peter Mørk" userId="fae8f4d2-9bb2-4fd0-a5a3-cf202501b22d" providerId="ADAL" clId="{DE0161F3-3837-4422-B56A-C403BE463868}" dt="2022-08-30T11:59:10.116" v="2" actId="14100"/>
      <pc:docMkLst>
        <pc:docMk/>
      </pc:docMkLst>
      <pc:sldChg chg="modSp mod">
        <pc:chgData name="Peter Mørk" userId="fae8f4d2-9bb2-4fd0-a5a3-cf202501b22d" providerId="ADAL" clId="{DE0161F3-3837-4422-B56A-C403BE463868}" dt="2022-08-30T11:59:10.116" v="2" actId="14100"/>
        <pc:sldMkLst>
          <pc:docMk/>
          <pc:sldMk cId="167855902" sldId="256"/>
        </pc:sldMkLst>
        <pc:spChg chg="mod">
          <ac:chgData name="Peter Mørk" userId="fae8f4d2-9bb2-4fd0-a5a3-cf202501b22d" providerId="ADAL" clId="{DE0161F3-3837-4422-B56A-C403BE463868}" dt="2022-08-30T11:59:10.116" v="2" actId="14100"/>
          <ac:spMkLst>
            <pc:docMk/>
            <pc:sldMk cId="167855902" sldId="256"/>
            <ac:spMk id="20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4EFFC-DE7C-4D54-9CF6-37C51622EBC8}" type="datetimeFigureOut">
              <a:rPr lang="nb-NO" smtClean="0"/>
              <a:t>30.08.2022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2A779-DED9-4FEA-84DD-7F503C4D98E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69659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4EFFC-DE7C-4D54-9CF6-37C51622EBC8}" type="datetimeFigureOut">
              <a:rPr lang="nb-NO" smtClean="0"/>
              <a:t>30.08.2022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2A779-DED9-4FEA-84DD-7F503C4D98E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74195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4EFFC-DE7C-4D54-9CF6-37C51622EBC8}" type="datetimeFigureOut">
              <a:rPr lang="nb-NO" smtClean="0"/>
              <a:t>30.08.2022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2A779-DED9-4FEA-84DD-7F503C4D98E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38534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4EFFC-DE7C-4D54-9CF6-37C51622EBC8}" type="datetimeFigureOut">
              <a:rPr lang="nb-NO" smtClean="0"/>
              <a:t>30.08.2022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2A779-DED9-4FEA-84DD-7F503C4D98E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97604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4EFFC-DE7C-4D54-9CF6-37C51622EBC8}" type="datetimeFigureOut">
              <a:rPr lang="nb-NO" smtClean="0"/>
              <a:t>30.08.2022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2A779-DED9-4FEA-84DD-7F503C4D98E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47399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4EFFC-DE7C-4D54-9CF6-37C51622EBC8}" type="datetimeFigureOut">
              <a:rPr lang="nb-NO" smtClean="0"/>
              <a:t>30.08.2022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2A779-DED9-4FEA-84DD-7F503C4D98E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95039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4EFFC-DE7C-4D54-9CF6-37C51622EBC8}" type="datetimeFigureOut">
              <a:rPr lang="nb-NO" smtClean="0"/>
              <a:t>30.08.2022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2A779-DED9-4FEA-84DD-7F503C4D98E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71817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4EFFC-DE7C-4D54-9CF6-37C51622EBC8}" type="datetimeFigureOut">
              <a:rPr lang="nb-NO" smtClean="0"/>
              <a:t>30.08.2022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2A779-DED9-4FEA-84DD-7F503C4D98E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81276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4EFFC-DE7C-4D54-9CF6-37C51622EBC8}" type="datetimeFigureOut">
              <a:rPr lang="nb-NO" smtClean="0"/>
              <a:t>30.08.2022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2A779-DED9-4FEA-84DD-7F503C4D98E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77969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4EFFC-DE7C-4D54-9CF6-37C51622EBC8}" type="datetimeFigureOut">
              <a:rPr lang="nb-NO" smtClean="0"/>
              <a:t>30.08.2022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2A779-DED9-4FEA-84DD-7F503C4D98E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41604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nb-NO"/>
              <a:t>Klikk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4EFFC-DE7C-4D54-9CF6-37C51622EBC8}" type="datetimeFigureOut">
              <a:rPr lang="nb-NO" smtClean="0"/>
              <a:t>30.08.2022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2A779-DED9-4FEA-84DD-7F503C4D98E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24925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94EFFC-DE7C-4D54-9CF6-37C51622EBC8}" type="datetimeFigureOut">
              <a:rPr lang="nb-NO" smtClean="0"/>
              <a:t>30.08.2022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92A779-DED9-4FEA-84DD-7F503C4D98E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73306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-1" y="-1"/>
            <a:ext cx="3442447" cy="19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 sz="1200"/>
          </a:p>
        </p:txBody>
      </p:sp>
      <p:sp>
        <p:nvSpPr>
          <p:cNvPr id="6" name="Rektangel 5"/>
          <p:cNvSpPr/>
          <p:nvPr/>
        </p:nvSpPr>
        <p:spPr>
          <a:xfrm>
            <a:off x="3442447" y="-2722"/>
            <a:ext cx="3415553" cy="1982721"/>
          </a:xfrm>
          <a:prstGeom prst="rect">
            <a:avLst/>
          </a:prstGeom>
          <a:solidFill>
            <a:srgbClr val="C8E0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 sz="1200"/>
          </a:p>
        </p:txBody>
      </p:sp>
      <p:sp>
        <p:nvSpPr>
          <p:cNvPr id="8" name="TekstSylinder 7"/>
          <p:cNvSpPr txBox="1"/>
          <p:nvPr/>
        </p:nvSpPr>
        <p:spPr>
          <a:xfrm>
            <a:off x="3984780" y="2786556"/>
            <a:ext cx="11227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200">
                <a:solidFill>
                  <a:schemeClr val="bg1"/>
                </a:solidFill>
                <a:latin typeface="Avenir LT Std 35 Light" panose="020B0402020203020204" pitchFamily="34" charset="0"/>
              </a:rPr>
              <a:t>Enig</a:t>
            </a:r>
          </a:p>
        </p:txBody>
      </p:sp>
      <p:sp>
        <p:nvSpPr>
          <p:cNvPr id="10" name="TekstSylinder 9"/>
          <p:cNvSpPr txBox="1"/>
          <p:nvPr/>
        </p:nvSpPr>
        <p:spPr>
          <a:xfrm>
            <a:off x="4188127" y="8132462"/>
            <a:ext cx="22651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200">
                <a:solidFill>
                  <a:schemeClr val="bg1"/>
                </a:solidFill>
                <a:latin typeface="Avenir LT Std 35 Light" panose="020B0402020203020204" pitchFamily="34" charset="0"/>
              </a:rPr>
              <a:t>Litt uenig</a:t>
            </a:r>
          </a:p>
        </p:txBody>
      </p:sp>
      <p:sp>
        <p:nvSpPr>
          <p:cNvPr id="13" name="Rektangel 12"/>
          <p:cNvSpPr/>
          <p:nvPr/>
        </p:nvSpPr>
        <p:spPr>
          <a:xfrm>
            <a:off x="-1" y="1982720"/>
            <a:ext cx="3442447" cy="1980000"/>
          </a:xfrm>
          <a:prstGeom prst="rect">
            <a:avLst/>
          </a:prstGeom>
          <a:solidFill>
            <a:srgbClr val="A5CF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 sz="1200"/>
          </a:p>
        </p:txBody>
      </p:sp>
      <p:sp>
        <p:nvSpPr>
          <p:cNvPr id="14" name="Rektangel 13"/>
          <p:cNvSpPr/>
          <p:nvPr/>
        </p:nvSpPr>
        <p:spPr>
          <a:xfrm>
            <a:off x="3442447" y="1979999"/>
            <a:ext cx="3415553" cy="1982721"/>
          </a:xfrm>
          <a:prstGeom prst="rect">
            <a:avLst/>
          </a:prstGeom>
          <a:solidFill>
            <a:srgbClr val="E6D2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 sz="1200"/>
          </a:p>
        </p:txBody>
      </p:sp>
      <p:sp>
        <p:nvSpPr>
          <p:cNvPr id="15" name="Rektangel 14"/>
          <p:cNvSpPr/>
          <p:nvPr/>
        </p:nvSpPr>
        <p:spPr>
          <a:xfrm>
            <a:off x="-1" y="3962999"/>
            <a:ext cx="3442447" cy="19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 sz="1200"/>
          </a:p>
        </p:txBody>
      </p:sp>
      <p:sp>
        <p:nvSpPr>
          <p:cNvPr id="16" name="Rektangel 15"/>
          <p:cNvSpPr/>
          <p:nvPr/>
        </p:nvSpPr>
        <p:spPr>
          <a:xfrm>
            <a:off x="3442447" y="3960278"/>
            <a:ext cx="3415553" cy="1982721"/>
          </a:xfrm>
          <a:prstGeom prst="rect">
            <a:avLst/>
          </a:prstGeom>
          <a:solidFill>
            <a:srgbClr val="FEE4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 sz="1200"/>
          </a:p>
        </p:txBody>
      </p:sp>
      <p:sp>
        <p:nvSpPr>
          <p:cNvPr id="19" name="Rektangel 18"/>
          <p:cNvSpPr/>
          <p:nvPr/>
        </p:nvSpPr>
        <p:spPr>
          <a:xfrm>
            <a:off x="-1" y="5944499"/>
            <a:ext cx="3442447" cy="1980000"/>
          </a:xfrm>
          <a:prstGeom prst="rect">
            <a:avLst/>
          </a:prstGeom>
          <a:solidFill>
            <a:srgbClr val="E6D2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 sz="1200"/>
          </a:p>
        </p:txBody>
      </p:sp>
      <p:sp>
        <p:nvSpPr>
          <p:cNvPr id="20" name="Rektangel 19"/>
          <p:cNvSpPr/>
          <p:nvPr/>
        </p:nvSpPr>
        <p:spPr>
          <a:xfrm>
            <a:off x="3415553" y="5941778"/>
            <a:ext cx="3442447" cy="1982721"/>
          </a:xfrm>
          <a:prstGeom prst="rect">
            <a:avLst/>
          </a:prstGeom>
          <a:solidFill>
            <a:srgbClr val="A5CFFD"/>
          </a:solidFill>
          <a:ln>
            <a:solidFill>
              <a:srgbClr val="F7F3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 sz="1200"/>
          </a:p>
        </p:txBody>
      </p:sp>
      <p:sp>
        <p:nvSpPr>
          <p:cNvPr id="21" name="Rektangel 20"/>
          <p:cNvSpPr/>
          <p:nvPr/>
        </p:nvSpPr>
        <p:spPr>
          <a:xfrm>
            <a:off x="-1" y="7923278"/>
            <a:ext cx="3442447" cy="19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 sz="1200"/>
          </a:p>
        </p:txBody>
      </p:sp>
      <p:sp>
        <p:nvSpPr>
          <p:cNvPr id="22" name="Rektangel 21"/>
          <p:cNvSpPr/>
          <p:nvPr/>
        </p:nvSpPr>
        <p:spPr>
          <a:xfrm>
            <a:off x="3442447" y="7920557"/>
            <a:ext cx="3415553" cy="1982721"/>
          </a:xfrm>
          <a:prstGeom prst="rect">
            <a:avLst/>
          </a:prstGeom>
          <a:solidFill>
            <a:srgbClr val="C8E0F8"/>
          </a:solidFill>
          <a:ln>
            <a:solidFill>
              <a:srgbClr val="B7D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 sz="1200"/>
          </a:p>
        </p:txBody>
      </p:sp>
      <p:pic>
        <p:nvPicPr>
          <p:cNvPr id="27" name="Bilde 26" descr="Scissors Cutting Cut · Free image on Pixabay"/>
          <p:cNvPicPr>
            <a:picLocks noChangeAspect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164" y="1738259"/>
            <a:ext cx="461444" cy="461444"/>
          </a:xfrm>
          <a:prstGeom prst="rect">
            <a:avLst/>
          </a:prstGeom>
        </p:spPr>
      </p:pic>
      <p:pic>
        <p:nvPicPr>
          <p:cNvPr id="28" name="Bilde 27" descr="Scissors Cutting Cut · Free image on Pixabay"/>
          <p:cNvPicPr>
            <a:picLocks noChangeAspect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211725" y="133144"/>
            <a:ext cx="461444" cy="461444"/>
          </a:xfrm>
          <a:prstGeom prst="rect">
            <a:avLst/>
          </a:prstGeom>
        </p:spPr>
      </p:pic>
      <p:graphicFrame>
        <p:nvGraphicFramePr>
          <p:cNvPr id="26" name="Tabell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3775215"/>
              </p:ext>
            </p:extLst>
          </p:nvPr>
        </p:nvGraphicFramePr>
        <p:xfrm>
          <a:off x="0" y="-10391"/>
          <a:ext cx="6858000" cy="99163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29000">
                  <a:extLst>
                    <a:ext uri="{9D8B030D-6E8A-4147-A177-3AD203B41FA5}">
                      <a16:colId xmlns:a16="http://schemas.microsoft.com/office/drawing/2014/main" val="188831422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val="3852406506"/>
                    </a:ext>
                  </a:extLst>
                </a:gridCol>
              </a:tblGrid>
              <a:tr h="1983278">
                <a:tc>
                  <a:txBody>
                    <a:bodyPr/>
                    <a:lstStyle/>
                    <a:p>
                      <a:pPr marL="265113" indent="0" defTabSz="673100"/>
                      <a:r>
                        <a:rPr lang="nb-NO" sz="1400" kern="1200" dirty="0">
                          <a:solidFill>
                            <a:schemeClr val="tx1"/>
                          </a:solidFill>
                          <a:effectLst/>
                          <a:latin typeface="Avenir LT Std 35 Light" panose="020B0402020203020204" pitchFamily="34" charset="0"/>
                          <a:ea typeface="+mn-ea"/>
                          <a:cs typeface="+mn-cs"/>
                        </a:rPr>
                        <a:t>Mange </a:t>
                      </a:r>
                      <a:r>
                        <a:rPr lang="nb-NO" sz="1400" kern="1200" dirty="0" err="1">
                          <a:solidFill>
                            <a:schemeClr val="tx1"/>
                          </a:solidFill>
                          <a:effectLst/>
                          <a:latin typeface="Avenir LT Std 35 Light" panose="020B0402020203020204" pitchFamily="34" charset="0"/>
                          <a:ea typeface="+mn-ea"/>
                          <a:cs typeface="+mn-cs"/>
                        </a:rPr>
                        <a:t>elevar</a:t>
                      </a:r>
                      <a:r>
                        <a:rPr lang="nb-NO" sz="1400" kern="1200" dirty="0">
                          <a:solidFill>
                            <a:schemeClr val="tx1"/>
                          </a:solidFill>
                          <a:effectLst/>
                          <a:latin typeface="Avenir LT Std 35 Light" panose="020B0402020203020204" pitchFamily="34" charset="0"/>
                          <a:ea typeface="+mn-ea"/>
                          <a:cs typeface="+mn-cs"/>
                        </a:rPr>
                        <a:t> er fullstendig umotiverte for sidemålet.</a:t>
                      </a:r>
                      <a:endParaRPr lang="nb-NO" sz="1400" dirty="0">
                        <a:latin typeface="Avenir LT Std 35 Light" panose="020B0402020203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65113" indent="0"/>
                      <a:r>
                        <a:rPr lang="nn-NO" sz="1400" kern="1200" dirty="0">
                          <a:solidFill>
                            <a:schemeClr val="tx1"/>
                          </a:solidFill>
                          <a:effectLst/>
                          <a:latin typeface="Avenir LT Std 35 Light" panose="020B0402020203020204" pitchFamily="34" charset="0"/>
                          <a:ea typeface="+mn-ea"/>
                          <a:cs typeface="+mn-cs"/>
                        </a:rPr>
                        <a:t>Det formelle er det viktigaste når ein skal vurdere sidemålstekstar.</a:t>
                      </a:r>
                      <a:endParaRPr lang="nb-NO" sz="1400" dirty="0">
                        <a:latin typeface="Avenir LT Std 35 Light" panose="020B0402020203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07655024"/>
                  </a:ext>
                </a:extLst>
              </a:tr>
              <a:tr h="1983278">
                <a:tc>
                  <a:txBody>
                    <a:bodyPr/>
                    <a:lstStyle/>
                    <a:p>
                      <a:pPr marL="265113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sz="1400" kern="1200" dirty="0">
                          <a:solidFill>
                            <a:schemeClr val="tx1"/>
                          </a:solidFill>
                          <a:effectLst/>
                          <a:latin typeface="Avenir LT Std 35 Light" panose="020B0402020203020204" pitchFamily="34" charset="0"/>
                          <a:ea typeface="+mn-ea"/>
                          <a:cs typeface="+mn-cs"/>
                        </a:rPr>
                        <a:t>Det bør vere lettare å få god karakter på sidemål enn på hovudmål.</a:t>
                      </a:r>
                      <a:endParaRPr lang="nb-NO" sz="1400" kern="1200" dirty="0">
                        <a:solidFill>
                          <a:schemeClr val="tx1"/>
                        </a:solidFill>
                        <a:effectLst/>
                        <a:latin typeface="Avenir LT Std 35 Light" panose="020B0402020203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65113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400" kern="1200" dirty="0">
                          <a:solidFill>
                            <a:schemeClr val="tx1"/>
                          </a:solidFill>
                          <a:effectLst/>
                          <a:latin typeface="Avenir LT Std 35 Light" panose="020B0402020203020204" pitchFamily="34" charset="0"/>
                          <a:ea typeface="+mn-ea"/>
                          <a:cs typeface="+mn-cs"/>
                        </a:rPr>
                        <a:t>Det er viktig å legge stor vekt på grammatikk når </a:t>
                      </a:r>
                      <a:r>
                        <a:rPr lang="nb-NO" sz="1400" kern="1200" dirty="0" err="1">
                          <a:solidFill>
                            <a:schemeClr val="tx1"/>
                          </a:solidFill>
                          <a:effectLst/>
                          <a:latin typeface="Avenir LT Std 35 Light" panose="020B0402020203020204" pitchFamily="34" charset="0"/>
                          <a:ea typeface="+mn-ea"/>
                          <a:cs typeface="+mn-cs"/>
                        </a:rPr>
                        <a:t>ein</a:t>
                      </a:r>
                      <a:r>
                        <a:rPr lang="nb-NO" sz="1400" kern="1200" dirty="0">
                          <a:solidFill>
                            <a:schemeClr val="tx1"/>
                          </a:solidFill>
                          <a:effectLst/>
                          <a:latin typeface="Avenir LT Std 35 Light" panose="020B0402020203020204" pitchFamily="34" charset="0"/>
                          <a:ea typeface="+mn-ea"/>
                          <a:cs typeface="+mn-cs"/>
                        </a:rPr>
                        <a:t> underviser i sidemål.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00898918"/>
                  </a:ext>
                </a:extLst>
              </a:tr>
              <a:tr h="1983278">
                <a:tc>
                  <a:txBody>
                    <a:bodyPr/>
                    <a:lstStyle/>
                    <a:p>
                      <a:pPr marL="265113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sz="1400" kern="1200" dirty="0">
                          <a:solidFill>
                            <a:schemeClr val="tx1"/>
                          </a:solidFill>
                          <a:effectLst/>
                          <a:latin typeface="Avenir LT Std 35 Light" panose="020B0402020203020204" pitchFamily="34" charset="0"/>
                          <a:ea typeface="+mn-ea"/>
                          <a:cs typeface="+mn-cs"/>
                        </a:rPr>
                        <a:t>Eg føler meg trygg og kan godt sidemålet mitt.</a:t>
                      </a:r>
                      <a:endParaRPr lang="nb-NO" sz="1400" kern="1200" dirty="0">
                        <a:solidFill>
                          <a:schemeClr val="tx1"/>
                        </a:solidFill>
                        <a:effectLst/>
                        <a:latin typeface="Avenir LT Std 35 Light" panose="020B0402020203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65113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sz="1400" kern="1200" dirty="0">
                          <a:solidFill>
                            <a:schemeClr val="tx1"/>
                          </a:solidFill>
                          <a:effectLst/>
                          <a:latin typeface="Avenir LT Std 35 Light" panose="020B0402020203020204" pitchFamily="34" charset="0"/>
                          <a:ea typeface="+mn-ea"/>
                          <a:cs typeface="+mn-cs"/>
                        </a:rPr>
                        <a:t>Elevane bør få undervisning i sidemål kvar veke.</a:t>
                      </a:r>
                      <a:endParaRPr lang="nb-NO" sz="1400" kern="1200" dirty="0">
                        <a:solidFill>
                          <a:schemeClr val="tx1"/>
                        </a:solidFill>
                        <a:effectLst/>
                        <a:latin typeface="Avenir LT Std 35 Light" panose="020B0402020203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26671161"/>
                  </a:ext>
                </a:extLst>
              </a:tr>
              <a:tr h="1983278">
                <a:tc>
                  <a:txBody>
                    <a:bodyPr/>
                    <a:lstStyle/>
                    <a:p>
                      <a:pPr marL="265113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sz="1400" kern="1200" dirty="0">
                          <a:solidFill>
                            <a:schemeClr val="tx1"/>
                          </a:solidFill>
                          <a:effectLst/>
                          <a:latin typeface="Avenir LT Std 35 Light" panose="020B0402020203020204" pitchFamily="34" charset="0"/>
                          <a:ea typeface="+mn-ea"/>
                          <a:cs typeface="+mn-cs"/>
                        </a:rPr>
                        <a:t>Elevane bør ikkje starte med vurdering i sidemålet før på 9. trinn.​</a:t>
                      </a:r>
                      <a:endParaRPr lang="nb-NO" sz="1400" kern="1200" dirty="0">
                        <a:solidFill>
                          <a:schemeClr val="tx1"/>
                        </a:solidFill>
                        <a:effectLst/>
                        <a:latin typeface="Avenir LT Std 35 Light" panose="020B0402020203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65113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sz="1400" kern="1200" dirty="0">
                          <a:solidFill>
                            <a:schemeClr val="tx1"/>
                          </a:solidFill>
                          <a:effectLst/>
                          <a:latin typeface="Avenir LT Std 35 Light" panose="020B0402020203020204" pitchFamily="34" charset="0"/>
                          <a:ea typeface="+mn-ea"/>
                          <a:cs typeface="+mn-cs"/>
                        </a:rPr>
                        <a:t>Eg tek omsyn til at elevane har hatt kortare opplæringstid på sidemålet sitt og er «snillare» vurderinga av sidemålstekstar enn av hovudmålstekstar.​</a:t>
                      </a:r>
                      <a:endParaRPr lang="nb-NO" sz="1400" kern="1200" dirty="0">
                        <a:solidFill>
                          <a:schemeClr val="tx1"/>
                        </a:solidFill>
                        <a:effectLst/>
                        <a:latin typeface="Avenir LT Std 35 Light" panose="020B0402020203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47775999"/>
                  </a:ext>
                </a:extLst>
              </a:tr>
              <a:tr h="1983278">
                <a:tc>
                  <a:txBody>
                    <a:bodyPr/>
                    <a:lstStyle/>
                    <a:p>
                      <a:pPr marL="265113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sz="1400" kern="1200" baseline="0" dirty="0">
                          <a:solidFill>
                            <a:schemeClr val="tx1"/>
                          </a:solidFill>
                          <a:effectLst/>
                          <a:latin typeface="Avenir LT Std 35 Light" panose="020B0402020203020204" pitchFamily="34" charset="0"/>
                          <a:ea typeface="+mn-ea"/>
                          <a:cs typeface="+mn-cs"/>
                        </a:rPr>
                        <a:t>Eg gir elevane mine </a:t>
                      </a:r>
                      <a:r>
                        <a:rPr lang="nn-NO" sz="1400" kern="1200" baseline="0" dirty="0" err="1">
                          <a:solidFill>
                            <a:schemeClr val="tx1"/>
                          </a:solidFill>
                          <a:effectLst/>
                          <a:latin typeface="Avenir LT Std 35 Light" panose="020B0402020203020204" pitchFamily="34" charset="0"/>
                          <a:ea typeface="+mn-ea"/>
                          <a:cs typeface="+mn-cs"/>
                        </a:rPr>
                        <a:t>undervegsvurdering</a:t>
                      </a:r>
                      <a:r>
                        <a:rPr lang="nn-NO" sz="1400" kern="1200" baseline="0" dirty="0">
                          <a:solidFill>
                            <a:schemeClr val="tx1"/>
                          </a:solidFill>
                          <a:effectLst/>
                          <a:latin typeface="Avenir LT Std 35 Light" panose="020B0402020203020204" pitchFamily="34" charset="0"/>
                          <a:ea typeface="+mn-ea"/>
                          <a:cs typeface="+mn-cs"/>
                        </a:rPr>
                        <a:t> i sidemål, sjølv om dei ikkje skal ha karakter i sidemålet.</a:t>
                      </a:r>
                      <a:endParaRPr lang="nb-NO" sz="1400" kern="1200" baseline="0" dirty="0">
                        <a:solidFill>
                          <a:schemeClr val="tx1"/>
                        </a:solidFill>
                        <a:effectLst/>
                        <a:latin typeface="Avenir LT Std 35 Light" panose="020B0402020203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65113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sz="1400" kern="1200" dirty="0">
                          <a:solidFill>
                            <a:schemeClr val="tx1"/>
                          </a:solidFill>
                          <a:effectLst/>
                          <a:latin typeface="Avenir LT Std 35 Light" panose="020B0402020203020204" pitchFamily="34" charset="0"/>
                          <a:ea typeface="+mn-ea"/>
                          <a:cs typeface="+mn-cs"/>
                        </a:rPr>
                        <a:t>Elevane bør berre bruke ordbok og ikkje støtteprogram som t.d. </a:t>
                      </a:r>
                      <a:r>
                        <a:rPr lang="nn-NO" sz="1400" kern="1200" dirty="0" err="1">
                          <a:solidFill>
                            <a:schemeClr val="tx1"/>
                          </a:solidFill>
                          <a:effectLst/>
                          <a:latin typeface="Avenir LT Std 35 Light" panose="020B0402020203020204" pitchFamily="34" charset="0"/>
                          <a:ea typeface="+mn-ea"/>
                          <a:cs typeface="+mn-cs"/>
                        </a:rPr>
                        <a:t>Apertium</a:t>
                      </a:r>
                      <a:r>
                        <a:rPr lang="nn-NO" sz="1400" kern="1200" dirty="0">
                          <a:solidFill>
                            <a:schemeClr val="tx1"/>
                          </a:solidFill>
                          <a:effectLst/>
                          <a:latin typeface="Avenir LT Std 35 Light" panose="020B0402020203020204" pitchFamily="34" charset="0"/>
                          <a:ea typeface="+mn-ea"/>
                          <a:cs typeface="+mn-cs"/>
                        </a:rPr>
                        <a:t> når dei skriv sidemålstekstar.​</a:t>
                      </a:r>
                      <a:endParaRPr lang="nb-NO" sz="1400" kern="1200" dirty="0">
                        <a:solidFill>
                          <a:schemeClr val="tx1"/>
                        </a:solidFill>
                        <a:effectLst/>
                        <a:latin typeface="Avenir LT Std 35 Light" panose="020B0402020203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58784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8559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3055c77-c1eb-455f-a07d-f30f595fdb5e" xsi:nil="true"/>
    <lcf76f155ced4ddcb4097134ff3c332f xmlns="4c3239bb-b903-483d-9872-4da759f0b2af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4ECD4A8CF27FB4D8C57481C9872B7DC" ma:contentTypeVersion="13" ma:contentTypeDescription="Create a new document." ma:contentTypeScope="" ma:versionID="660856c450291a10c32da63284f760a8">
  <xsd:schema xmlns:xsd="http://www.w3.org/2001/XMLSchema" xmlns:xs="http://www.w3.org/2001/XMLSchema" xmlns:p="http://schemas.microsoft.com/office/2006/metadata/properties" xmlns:ns2="4c3239bb-b903-483d-9872-4da759f0b2af" xmlns:ns3="a3055c77-c1eb-455f-a07d-f30f595fdb5e" targetNamespace="http://schemas.microsoft.com/office/2006/metadata/properties" ma:root="true" ma:fieldsID="4ac76473deab6a45d96259672f271ea5" ns2:_="" ns3:_="">
    <xsd:import namespace="4c3239bb-b903-483d-9872-4da759f0b2af"/>
    <xsd:import namespace="a3055c77-c1eb-455f-a07d-f30f595fdb5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3239bb-b903-483d-9872-4da759f0b2a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6e7bc199-5fe5-462f-a3d8-26f806c1f49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055c77-c1eb-455f-a07d-f30f595fdb5e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33319567-2778-4017-9783-27144a13deef}" ma:internalName="TaxCatchAll" ma:showField="CatchAllData" ma:web="a3055c77-c1eb-455f-a07d-f30f595fdb5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F50CA1A-2FEF-4B30-9DAD-7FD3DC48B1F8}">
  <ds:schemaRefs>
    <ds:schemaRef ds:uri="http://purl.org/dc/elements/1.1/"/>
    <ds:schemaRef ds:uri="http://schemas.microsoft.com/office/2006/metadata/properties"/>
    <ds:schemaRef ds:uri="a3055c77-c1eb-455f-a07d-f30f595fdb5e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4c3239bb-b903-483d-9872-4da759f0b2af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B6A7DAC-4B81-445E-A3FB-0D11DAE8AAA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A05EF21-C60B-4CB9-99D8-D22804FC0929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149</Words>
  <Application>Microsoft Office PowerPoint</Application>
  <PresentationFormat>A4 Paper (210x297 mm)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Avenir LT Std 35 Light</vt:lpstr>
      <vt:lpstr>Calibri</vt:lpstr>
      <vt:lpstr>Calibri Light</vt:lpstr>
      <vt:lpstr>Office-tema</vt:lpstr>
      <vt:lpstr>PowerPoint Presentation</vt:lpstr>
    </vt:vector>
  </TitlesOfParts>
  <Company>NTNU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Peter Mørk</dc:creator>
  <cp:lastModifiedBy>Peter Mørk</cp:lastModifiedBy>
  <cp:revision>15</cp:revision>
  <cp:lastPrinted>2019-02-13T12:46:18Z</cp:lastPrinted>
  <dcterms:created xsi:type="dcterms:W3CDTF">2018-10-02T09:08:05Z</dcterms:created>
  <dcterms:modified xsi:type="dcterms:W3CDTF">2022-08-30T11:59:10Z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0x01010034ECD4A8CF27FB4D8C57481C9872B7DC</vt:lpwstr>
  </property>
</Properties>
</file>